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35" r:id="rId3"/>
    <p:sldId id="257" r:id="rId4"/>
    <p:sldId id="258" r:id="rId5"/>
    <p:sldId id="333" r:id="rId6"/>
    <p:sldId id="259" r:id="rId7"/>
    <p:sldId id="336" r:id="rId8"/>
    <p:sldId id="332" r:id="rId9"/>
    <p:sldId id="340" r:id="rId10"/>
    <p:sldId id="337" r:id="rId11"/>
    <p:sldId id="338" r:id="rId12"/>
    <p:sldId id="260" r:id="rId13"/>
    <p:sldId id="261" r:id="rId14"/>
    <p:sldId id="343" r:id="rId15"/>
    <p:sldId id="341" r:id="rId16"/>
    <p:sldId id="345" r:id="rId17"/>
    <p:sldId id="262" r:id="rId1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Олександра Хомишин" initials="ОХ" lastIdx="5" clrIdx="0">
    <p:extLst>
      <p:ext uri="{19B8F6BF-5375-455C-9EA6-DF929625EA0E}">
        <p15:presenceInfo xmlns:p15="http://schemas.microsoft.com/office/powerpoint/2012/main" userId="8b59af523853fa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BEFF"/>
    <a:srgbClr val="FF0066"/>
    <a:srgbClr val="CCFF33"/>
    <a:srgbClr val="99CCFF"/>
    <a:srgbClr val="6699FF"/>
    <a:srgbClr val="45ADBE"/>
    <a:srgbClr val="1E284B"/>
    <a:srgbClr val="E8B421"/>
    <a:srgbClr val="F3BB1E"/>
    <a:srgbClr val="ECCA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73" autoAdjust="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17T13:12:46.520" idx="1">
    <p:pos x="10" y="10"/>
    <p:text>Перекласти + наступні слайди, бо я не зовсім в темі. І плавно від слайду 5 перейти до "а ось ми досліджуємо пасти з такими-то матеріалами. Доступні, + ще якісь-там"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97072-B00B-42F1-9676-67804DE8E5E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6A149-B407-4E0D-9979-9D0FB2C72EEB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0146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Почнемо з теплоємності.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A149-B407-4E0D-9979-9D0FB2C72EEB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448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err="1"/>
              <a:t>Термодатчики</a:t>
            </a:r>
            <a:r>
              <a:rPr lang="uk-UA" dirty="0"/>
              <a:t> були під’єднані у коло наступним чином. Отож, було написано відповідний код, який… та кожні .. С фіксувалося значення температури на внутрішньому та зовнішньому циліндрах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A149-B407-4E0D-9979-9D0FB2C72EEB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80093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Установка </a:t>
            </a:r>
            <a:r>
              <a:rPr lang="en-US" dirty="0"/>
              <a:t>same</a:t>
            </a:r>
            <a:r>
              <a:rPr lang="uk-UA" dirty="0"/>
              <a:t> і </a:t>
            </a:r>
            <a:r>
              <a:rPr lang="uk-UA" dirty="0" err="1"/>
              <a:t>ардуїно</a:t>
            </a:r>
            <a:r>
              <a:rPr lang="uk-UA" dirty="0"/>
              <a:t> теж (без ізоляції)</a:t>
            </a:r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A149-B407-4E0D-9979-9D0FB2C72EEB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4574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ображення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Місце для нотаток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Місце для номер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A6A149-B407-4E0D-9979-9D0FB2C72EEB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180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D803B6-1CDA-4ACE-8D60-F9FC6F1EF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092D8B24-DD0A-4908-9BB6-8B495189E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460ABF2-1A07-4FF6-A412-861E12FC5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209838F-6286-4120-8193-C3697811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EB0DDC1-6B31-4D9F-B8BD-43AE4843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43957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A4A151-CB2E-42C1-AD44-6E4EA5F7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585252D4-8E53-4F59-9424-EB3B492F3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0D9A27DB-2775-4125-8033-4DC3CDDF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24C0D23-2F97-4A76-8B2C-B0D5E205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0180C1A-420B-4ED1-B692-4407645C8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85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DE3BEE06-564C-4EC2-9FA6-B5D5C3B20E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57AB2174-D1E3-4FDB-8DA7-5EA8156C3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367FC30-E355-4F66-9F56-AB5E0B19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FED2B50-310C-419A-8B18-23974F630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78BFA12-140A-40E1-BD13-2CD096D0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519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403C2-9955-40F7-AAE8-393E25E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CFEEF06-C7B8-4A34-B344-DEAD708CA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DED5388-D5AE-4CD0-ABCC-1412D1CF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4810BB23-A9F8-4A80-92A2-D7245400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1470F886-2688-4D93-BA1F-D0DE0BCE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466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B5297-F396-436D-9C71-4C64D083C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205981C-9CE6-43B4-A202-5DFFC3CAE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8C7D13A-5CAD-4E48-B813-7B594966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D91930FA-1D40-4AD6-84E5-E78CE8423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E8E08D4-EDA8-42E0-A281-B377138A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4817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17C1E7-6F62-45DE-9E5E-A2D12F3CF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61837D6-4B61-4FEA-8EE2-0BC03F7DE7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AA0A19B-6FEB-4FCE-8193-79F84955E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CA61A22D-2791-4AFB-9BCB-38758DE4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1AD5C1A7-3347-480C-9DEF-20C4DCD06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8D91D43-43A0-4C32-A7B2-B4725473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712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831F4-DE6C-42FE-9BDB-F28B39C2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B79ED0D2-EC6C-4BCE-BB0D-87D5B0057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717CDAB6-D939-4F38-9058-FA968DF6D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6942FACD-BFB7-461B-9467-C7DA055E4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CB60967C-0378-4864-AEBA-472DF6436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24766BF9-0CE7-4C93-A413-80FD6CCD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722D3821-F9D5-47C0-98D3-10C07A9D8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B0B0001F-7740-4313-8D6C-7DCE155F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9052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5C35F-F9FB-46EB-8E34-6416333C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D42FEB06-81FC-4B13-96DA-973733F7C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63415FE1-EE63-4C5E-BF75-406BF398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B3B1CF2D-8149-4E09-8451-85777C5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402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F385B72A-6433-4E1D-8BC2-4743291F7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783EC67D-FC97-4A60-AE6F-19781CB76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430229E5-F7F3-48DE-84D3-9805384E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7384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17A72-4785-4CDC-BDC9-AE43E1EA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8EA7470-CC31-470A-8BCE-3AF89E20F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55875F68-D898-4723-9962-4C4B16617A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11D6DF2C-4D86-4844-821B-4A9BFCDC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50927C5-7477-489C-BBA0-19272677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127980FD-1532-4038-B9AF-5161D9A24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31085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776F74-3AB0-4C48-9E08-8F8D8870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54C4CF51-9A34-4FF3-8AC9-43133DBB7C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977CFA3D-0E24-4D45-8B0E-83990789A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67EF78B3-D102-4047-BEE6-A8728FDC9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0E66683-955B-4466-84F8-0E1779B3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90F5FAA8-3F6D-46C0-97DC-FC45DD3A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324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55974834-0826-4838-B3B5-7FCB91DC9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7621B99-2341-44F5-ACFD-DCE8AFA43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2114E9D-42BA-470E-A85E-127D02543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0F1FD-03B2-4154-9CB3-9F4FECDF6ACB}" type="datetimeFigureOut">
              <a:rPr lang="uk-UA" smtClean="0"/>
              <a:t>19.06.2021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B888021C-07FD-4C2A-B5C1-A656D8DF5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855A7739-FE7A-4D5E-AD56-C6524BB4E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1B4F6-F1ED-49B5-9B55-523F901F8DDA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551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115F7-8E77-4CB5-AC2E-0C99C0646304}"/>
              </a:ext>
            </a:extLst>
          </p:cNvPr>
          <p:cNvSpPr txBox="1"/>
          <p:nvPr/>
        </p:nvSpPr>
        <p:spPr>
          <a:xfrm>
            <a:off x="812800" y="1674674"/>
            <a:ext cx="10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b="1" dirty="0">
                <a:latin typeface="Candara" panose="020E0502030303020204" pitchFamily="34" charset="0"/>
              </a:rPr>
              <a:t>ВИЗНАЧЕННЯ ТЕРМОДИНАМІЧНИХ ХАРАКТЕРИСТИК ТЕРМОПАСТИ ЗА ДОПОМОГОЮ ПЛАТФОРМИ </a:t>
            </a:r>
            <a:r>
              <a:rPr lang="en-US" sz="3600" b="1" dirty="0">
                <a:latin typeface="Candara" panose="020E0502030303020204" pitchFamily="34" charset="0"/>
              </a:rPr>
              <a:t>ARDUINO</a:t>
            </a:r>
            <a:endParaRPr lang="uk-UA" sz="3600" b="1" dirty="0">
              <a:latin typeface="Candara" panose="020E05020303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49A691-2020-4840-8562-70E22C2BCD3E}"/>
              </a:ext>
            </a:extLst>
          </p:cNvPr>
          <p:cNvSpPr txBox="1"/>
          <p:nvPr/>
        </p:nvSpPr>
        <p:spPr>
          <a:xfrm>
            <a:off x="5448300" y="4496445"/>
            <a:ext cx="6438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2400" dirty="0">
                <a:latin typeface="Candara" panose="020E0502030303020204" pitchFamily="34" charset="0"/>
              </a:rPr>
              <a:t>Роботу виконали:</a:t>
            </a:r>
          </a:p>
          <a:p>
            <a:pPr algn="r"/>
            <a:r>
              <a:rPr lang="uk-UA" sz="2400" dirty="0">
                <a:latin typeface="Candara" panose="020E0502030303020204" pitchFamily="34" charset="0"/>
              </a:rPr>
              <a:t>Хомишин Олександра та</a:t>
            </a:r>
          </a:p>
          <a:p>
            <a:pPr algn="r"/>
            <a:r>
              <a:rPr lang="uk-UA" sz="2400" dirty="0">
                <a:latin typeface="Candara" panose="020E0502030303020204" pitchFamily="34" charset="0"/>
              </a:rPr>
              <a:t>Петро Волошин,</a:t>
            </a:r>
          </a:p>
          <a:p>
            <a:pPr algn="r"/>
            <a:r>
              <a:rPr lang="uk-UA" sz="2400" dirty="0">
                <a:latin typeface="Candara" panose="020E0502030303020204" pitchFamily="34" charset="0"/>
              </a:rPr>
              <a:t>студенти 2 курсу 5-а групи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7F333-7768-441C-B87F-947252EFF3DC}"/>
              </a:ext>
            </a:extLst>
          </p:cNvPr>
          <p:cNvSpPr txBox="1"/>
          <p:nvPr/>
        </p:nvSpPr>
        <p:spPr>
          <a:xfrm>
            <a:off x="1384300" y="216098"/>
            <a:ext cx="942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Candara" panose="020E0502030303020204" pitchFamily="34" charset="0"/>
              </a:rPr>
              <a:t>Міністерство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 err="1">
                <a:latin typeface="Candara" panose="020E0502030303020204" pitchFamily="34" charset="0"/>
              </a:rPr>
              <a:t>освіти</a:t>
            </a:r>
            <a:r>
              <a:rPr lang="ru-RU" sz="2400" dirty="0">
                <a:latin typeface="Candara" panose="020E0502030303020204" pitchFamily="34" charset="0"/>
              </a:rPr>
              <a:t> і науки </a:t>
            </a:r>
            <a:r>
              <a:rPr lang="ru-RU" sz="2400" dirty="0" err="1">
                <a:latin typeface="Candara" panose="020E0502030303020204" pitchFamily="34" charset="0"/>
              </a:rPr>
              <a:t>України</a:t>
            </a:r>
            <a:endParaRPr lang="ru-RU" sz="2400" dirty="0">
              <a:latin typeface="Candara" panose="020E0502030303020204" pitchFamily="34" charset="0"/>
            </a:endParaRPr>
          </a:p>
          <a:p>
            <a:pPr algn="ctr"/>
            <a:r>
              <a:rPr lang="ru-RU" sz="2400" dirty="0" err="1">
                <a:latin typeface="Candara" panose="020E0502030303020204" pitchFamily="34" charset="0"/>
              </a:rPr>
              <a:t>Київський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 err="1">
                <a:latin typeface="Candara" panose="020E0502030303020204" pitchFamily="34" charset="0"/>
              </a:rPr>
              <a:t>національний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 err="1">
                <a:latin typeface="Candara" panose="020E0502030303020204" pitchFamily="34" charset="0"/>
              </a:rPr>
              <a:t>університет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ru-RU" sz="2400" dirty="0" err="1">
                <a:latin typeface="Candara" panose="020E0502030303020204" pitchFamily="34" charset="0"/>
              </a:rPr>
              <a:t>імені</a:t>
            </a:r>
            <a:r>
              <a:rPr lang="ru-RU" sz="2400" dirty="0">
                <a:latin typeface="Candara" panose="020E0502030303020204" pitchFamily="34" charset="0"/>
              </a:rPr>
              <a:t> Тараса Шевченка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15FA3-8CB2-4B5F-BDA8-04C3CF55EDF0}"/>
              </a:ext>
            </a:extLst>
          </p:cNvPr>
          <p:cNvSpPr txBox="1"/>
          <p:nvPr/>
        </p:nvSpPr>
        <p:spPr>
          <a:xfrm>
            <a:off x="1384300" y="6195794"/>
            <a:ext cx="942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err="1">
                <a:latin typeface="Candara" panose="020E0502030303020204" pitchFamily="34" charset="0"/>
              </a:rPr>
              <a:t>Київ</a:t>
            </a:r>
            <a:r>
              <a:rPr lang="ru-RU" sz="2400" dirty="0">
                <a:latin typeface="Candara" panose="020E0502030303020204" pitchFamily="34" charset="0"/>
              </a:rPr>
              <a:t> 2021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8CED19E-316F-4301-83D5-3CC0EE8D77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8" t="19116" r="14246" b="7477"/>
          <a:stretch/>
        </p:blipFill>
        <p:spPr>
          <a:xfrm>
            <a:off x="4292087" y="3349622"/>
            <a:ext cx="3607825" cy="27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60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2667949" y="231788"/>
            <a:ext cx="674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latin typeface="Candara" panose="020E0502030303020204" pitchFamily="34" charset="0"/>
              </a:rPr>
              <a:t>Визначення теплоємності установки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Місце для вмісту 9">
            <a:extLst>
              <a:ext uri="{FF2B5EF4-FFF2-40B4-BE49-F238E27FC236}">
                <a16:creationId xmlns:a16="http://schemas.microsoft.com/office/drawing/2014/main" id="{6D9C6979-B8CD-4FE1-A434-8B6DE3C1B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435" y="2160373"/>
            <a:ext cx="4352925" cy="3264693"/>
          </a:xfrm>
          <a:prstGeom prst="rect">
            <a:avLst/>
          </a:prstGeom>
        </p:spPr>
      </p:pic>
      <p:pic>
        <p:nvPicPr>
          <p:cNvPr id="7" name="Місце для вмісту 4">
            <a:extLst>
              <a:ext uri="{FF2B5EF4-FFF2-40B4-BE49-F238E27FC236}">
                <a16:creationId xmlns:a16="http://schemas.microsoft.com/office/drawing/2014/main" id="{38444D31-B5D4-4C21-A144-4B756B5444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/>
          <a:stretch/>
        </p:blipFill>
        <p:spPr>
          <a:xfrm>
            <a:off x="6125198" y="1616257"/>
            <a:ext cx="5394251" cy="43835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4C2618-B410-40F5-8FF6-9A4C12084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63" y="1509930"/>
            <a:ext cx="2508439" cy="18813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0321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Місце для вмісту 4">
            <a:extLst>
              <a:ext uri="{FF2B5EF4-FFF2-40B4-BE49-F238E27FC236}">
                <a16:creationId xmlns:a16="http://schemas.microsoft.com/office/drawing/2014/main" id="{9550891D-176D-4314-9A84-9B1FB7B56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9" y="1855206"/>
            <a:ext cx="5391911" cy="40439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31721B-5D77-44DF-99DD-085CDE472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619" y="1855205"/>
            <a:ext cx="5391912" cy="40439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5E25EE-987C-4B66-AA2B-EC619B522289}"/>
              </a:ext>
            </a:extLst>
          </p:cNvPr>
          <p:cNvSpPr txBox="1"/>
          <p:nvPr/>
        </p:nvSpPr>
        <p:spPr>
          <a:xfrm>
            <a:off x="4346944" y="4976718"/>
            <a:ext cx="138400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+mj-lt"/>
              </a:rPr>
              <a:t>EXTRA THERMAL ISOLATION</a:t>
            </a:r>
            <a:endParaRPr lang="uk-UA" sz="1600" b="1" dirty="0">
              <a:latin typeface="+mj-lt"/>
            </a:endParaRPr>
          </a:p>
        </p:txBody>
      </p:sp>
      <p:cxnSp>
        <p:nvCxnSpPr>
          <p:cNvPr id="10" name="Пряма зі стрілкою 9">
            <a:extLst>
              <a:ext uri="{FF2B5EF4-FFF2-40B4-BE49-F238E27FC236}">
                <a16:creationId xmlns:a16="http://schemas.microsoft.com/office/drawing/2014/main" id="{1595A4FF-551A-468E-92EA-5B16F79ECB3B}"/>
              </a:ext>
            </a:extLst>
          </p:cNvPr>
          <p:cNvCxnSpPr/>
          <p:nvPr/>
        </p:nvCxnSpPr>
        <p:spPr>
          <a:xfrm flipH="1">
            <a:off x="3870251" y="5424114"/>
            <a:ext cx="39340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 зі стрілкою 10">
            <a:extLst>
              <a:ext uri="{FF2B5EF4-FFF2-40B4-BE49-F238E27FC236}">
                <a16:creationId xmlns:a16="http://schemas.microsoft.com/office/drawing/2014/main" id="{066E4A14-5C25-4BE4-A8C7-FCA8EA2EEFD0}"/>
              </a:ext>
            </a:extLst>
          </p:cNvPr>
          <p:cNvCxnSpPr>
            <a:cxnSpLocks/>
          </p:cNvCxnSpPr>
          <p:nvPr/>
        </p:nvCxnSpPr>
        <p:spPr>
          <a:xfrm flipV="1">
            <a:off x="3870251" y="3742650"/>
            <a:ext cx="0" cy="16814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DA522-DF7C-4B93-89B0-81DD8CE876EC}"/>
              </a:ext>
            </a:extLst>
          </p:cNvPr>
          <p:cNvSpPr txBox="1"/>
          <p:nvPr/>
        </p:nvSpPr>
        <p:spPr>
          <a:xfrm>
            <a:off x="2667949" y="520087"/>
            <a:ext cx="6741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latin typeface="Candara" panose="020E0502030303020204" pitchFamily="34" charset="0"/>
              </a:rPr>
              <a:t>Визначення загальної теплоємності</a:t>
            </a:r>
          </a:p>
        </p:txBody>
      </p:sp>
    </p:spTree>
    <p:extLst>
      <p:ext uri="{BB962C8B-B14F-4D97-AF65-F5344CB8AC3E}">
        <p14:creationId xmlns:p14="http://schemas.microsoft.com/office/powerpoint/2010/main" val="11774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503420" y="285938"/>
            <a:ext cx="6273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rgbClr val="7DBEFF"/>
                </a:solidFill>
                <a:latin typeface="Candara" panose="020E0502030303020204" pitchFamily="34" charset="0"/>
              </a:rPr>
              <a:t>Метод гарячого дроту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2FF3C9-E863-4DC2-B7FF-559F226DC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833" y="404966"/>
            <a:ext cx="4362746" cy="32720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0A81F9-BCD8-4E8F-89A7-430E7FF3A9AA}"/>
              </a:ext>
            </a:extLst>
          </p:cNvPr>
          <p:cNvSpPr txBox="1"/>
          <p:nvPr/>
        </p:nvSpPr>
        <p:spPr>
          <a:xfrm>
            <a:off x="503420" y="1035679"/>
            <a:ext cx="62730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Для визначення теплопровідності було використано метод гарячого дроту. </a:t>
            </a:r>
            <a:r>
              <a:rPr lang="uk-UA" sz="24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Детальне виведення див. тут: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STEPHEN J. B. CONCEPTS IN THERMAL PHYSICS / J. B. STEPHEN, M. B. KATHERINE. – Oxford: Oxford University Press, 2006.</a:t>
            </a:r>
            <a:r>
              <a:rPr lang="uk-UA" sz="2400" dirty="0">
                <a:solidFill>
                  <a:schemeClr val="bg1">
                    <a:lumMod val="75000"/>
                  </a:schemeClr>
                </a:solidFill>
                <a:latin typeface="Candara" panose="020E0502030303020204" pitchFamily="34" charset="0"/>
              </a:rPr>
              <a:t>).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49F46CD-2C2A-4042-914B-8786618E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772" y="4502194"/>
            <a:ext cx="1540143" cy="5835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AB39F8C-6B47-4277-8E16-8CD02821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965" y="5124973"/>
            <a:ext cx="2548727" cy="96189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7DB54C3-9861-47FA-A76A-00A3A9786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575" y="4757492"/>
            <a:ext cx="2840145" cy="9755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AF3D88B-1B6C-4CB5-B5A0-941125EDD6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837"/>
          <a:stretch/>
        </p:blipFill>
        <p:spPr>
          <a:xfrm>
            <a:off x="8920463" y="4676547"/>
            <a:ext cx="2368280" cy="1013157"/>
          </a:xfrm>
          <a:prstGeom prst="rect">
            <a:avLst/>
          </a:prstGeo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CA043AF7-0122-4B50-AAB9-3DC636C41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95" b="93405" l="9772" r="99239">
                        <a14:foregroundMark x1="49873" y1="52490" x2="45939" y2="48721"/>
                        <a14:foregroundMark x1="56853" y1="54509" x2="40990" y2="48856"/>
                        <a14:foregroundMark x1="40990" y1="48856" x2="45178" y2="31494"/>
                        <a14:foregroundMark x1="45178" y1="31494" x2="60787" y2="25168"/>
                        <a14:foregroundMark x1="60787" y1="25168" x2="79061" y2="30417"/>
                        <a14:foregroundMark x1="79061" y1="30417" x2="99492" y2="44953"/>
                        <a14:foregroundMark x1="46320" y1="65949" x2="64594" y2="36743"/>
                        <a14:foregroundMark x1="64594" y1="36743" x2="64594" y2="36608"/>
                        <a14:foregroundMark x1="34772" y1="82773" x2="20558" y2="81157"/>
                        <a14:foregroundMark x1="38198" y1="84118" x2="75508" y2="92732"/>
                        <a14:foregroundMark x1="75508" y1="92732" x2="87056" y2="59354"/>
                        <a14:foregroundMark x1="87056" y1="59354" x2="84137" y2="39838"/>
                        <a14:foregroundMark x1="77030" y1="23015" x2="48223" y2="7402"/>
                        <a14:foregroundMark x1="48223" y1="7402" x2="32868" y2="6595"/>
                        <a14:foregroundMark x1="32868" y1="6595" x2="31726" y2="6999"/>
                        <a14:foregroundMark x1="51142" y1="91925" x2="51142" y2="91925"/>
                        <a14:foregroundMark x1="52411" y1="92059" x2="52411" y2="92059"/>
                        <a14:foregroundMark x1="51269" y1="93405" x2="51269" y2="93405"/>
                        <a14:foregroundMark x1="47462" y1="31225" x2="46574" y2="27591"/>
                        <a14:foregroundMark x1="49239" y1="31629" x2="46320" y2="25841"/>
                        <a14:foregroundMark x1="47335" y1="26110" x2="44670" y2="30283"/>
                        <a14:foregroundMark x1="48096" y1="29744" x2="46701" y2="25437"/>
                        <a14:backgroundMark x1="55076" y1="75774" x2="42766" y2="788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233" y="4124010"/>
            <a:ext cx="2376178" cy="2240483"/>
          </a:xfrm>
          <a:prstGeom prst="rect">
            <a:avLst/>
          </a:prstGeom>
        </p:spPr>
      </p:pic>
      <p:sp>
        <p:nvSpPr>
          <p:cNvPr id="19" name="Прямокутник: округлені кути 18">
            <a:extLst>
              <a:ext uri="{FF2B5EF4-FFF2-40B4-BE49-F238E27FC236}">
                <a16:creationId xmlns:a16="http://schemas.microsoft.com/office/drawing/2014/main" id="{65270BE9-47AC-4BE2-8514-40C997752310}"/>
              </a:ext>
            </a:extLst>
          </p:cNvPr>
          <p:cNvSpPr/>
          <p:nvPr/>
        </p:nvSpPr>
        <p:spPr>
          <a:xfrm>
            <a:off x="8803204" y="4589582"/>
            <a:ext cx="2767179" cy="1229617"/>
          </a:xfrm>
          <a:prstGeom prst="roundRect">
            <a:avLst>
              <a:gd name="adj" fmla="val 10007"/>
            </a:avLst>
          </a:pr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>
              <a:solidFill>
                <a:srgbClr val="7DB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615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3200400" y="564129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latin typeface="Candara" panose="020E0502030303020204" pitchFamily="34" charset="0"/>
              </a:rPr>
              <a:t>Вимірювання теплопровідності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4801"/>
            <a:ext cx="3895545" cy="1092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Місце для вмісту 4">
            <a:extLst>
              <a:ext uri="{FF2B5EF4-FFF2-40B4-BE49-F238E27FC236}">
                <a16:creationId xmlns:a16="http://schemas.microsoft.com/office/drawing/2014/main" id="{EDFF59FC-3767-4817-B7C2-5973552E7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841" y="1671463"/>
            <a:ext cx="5257258" cy="39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787645" y="2350262"/>
            <a:ext cx="7707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latin typeface="Candara" panose="020E0502030303020204" pitchFamily="34" charset="0"/>
              </a:rPr>
              <a:t>Частина 3.</a:t>
            </a:r>
          </a:p>
          <a:p>
            <a:r>
              <a:rPr lang="uk-UA" sz="4400" dirty="0">
                <a:latin typeface="Candara" panose="020E0502030303020204" pitchFamily="34" charset="0"/>
              </a:rPr>
              <a:t>Результати. Висновки.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358271"/>
            <a:ext cx="3895545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353936"/>
            <a:ext cx="3895545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353937"/>
            <a:ext cx="4010603" cy="4101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26637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97209EE7-7EA9-4667-A0D1-91236F082375}"/>
              </a:ext>
            </a:extLst>
          </p:cNvPr>
          <p:cNvSpPr/>
          <p:nvPr/>
        </p:nvSpPr>
        <p:spPr>
          <a:xfrm>
            <a:off x="8931349" y="4635795"/>
            <a:ext cx="1073888" cy="425302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5F47E56E-63C3-42C3-B403-4949060607D0}"/>
              </a:ext>
            </a:extLst>
          </p:cNvPr>
          <p:cNvSpPr/>
          <p:nvPr/>
        </p:nvSpPr>
        <p:spPr>
          <a:xfrm>
            <a:off x="9569302" y="3685949"/>
            <a:ext cx="499733" cy="421760"/>
          </a:xfrm>
          <a:prstGeom prst="rect">
            <a:avLst/>
          </a:prstGeom>
          <a:solidFill>
            <a:srgbClr val="FF006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E0B38991-E199-4FD8-8B71-CB12243A60A1}"/>
              </a:ext>
            </a:extLst>
          </p:cNvPr>
          <p:cNvSpPr/>
          <p:nvPr/>
        </p:nvSpPr>
        <p:spPr>
          <a:xfrm>
            <a:off x="8871099" y="2750292"/>
            <a:ext cx="1176670" cy="421760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FCF8CFEF-C1A4-45A9-8924-0C8CFC71B4CA}"/>
              </a:ext>
            </a:extLst>
          </p:cNvPr>
          <p:cNvSpPr/>
          <p:nvPr/>
        </p:nvSpPr>
        <p:spPr>
          <a:xfrm>
            <a:off x="8690343" y="1821714"/>
            <a:ext cx="1570076" cy="425302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2001409B-4472-43EB-B92A-177DAB87815B}"/>
              </a:ext>
            </a:extLst>
          </p:cNvPr>
          <p:cNvSpPr/>
          <p:nvPr/>
        </p:nvSpPr>
        <p:spPr>
          <a:xfrm>
            <a:off x="7968541" y="5383013"/>
            <a:ext cx="3173821" cy="476437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23762860-E072-4E15-B47A-81C38C8A8732}"/>
              </a:ext>
            </a:extLst>
          </p:cNvPr>
          <p:cNvSpPr/>
          <p:nvPr/>
        </p:nvSpPr>
        <p:spPr>
          <a:xfrm>
            <a:off x="7968542" y="5906647"/>
            <a:ext cx="3068053" cy="476437"/>
          </a:xfrm>
          <a:prstGeom prst="rect">
            <a:avLst/>
          </a:prstGeom>
          <a:solidFill>
            <a:srgbClr val="CCF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5B26709-ABFE-4EF8-A28A-2B918B557E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771327"/>
              </p:ext>
            </p:extLst>
          </p:nvPr>
        </p:nvGraphicFramePr>
        <p:xfrm>
          <a:off x="864781" y="461665"/>
          <a:ext cx="10476001" cy="4800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1163">
                  <a:extLst>
                    <a:ext uri="{9D8B030D-6E8A-4147-A177-3AD203B41FA5}">
                      <a16:colId xmlns:a16="http://schemas.microsoft.com/office/drawing/2014/main" val="3958162191"/>
                    </a:ext>
                  </a:extLst>
                </a:gridCol>
                <a:gridCol w="3620228">
                  <a:extLst>
                    <a:ext uri="{9D8B030D-6E8A-4147-A177-3AD203B41FA5}">
                      <a16:colId xmlns:a16="http://schemas.microsoft.com/office/drawing/2014/main" val="3223706870"/>
                    </a:ext>
                  </a:extLst>
                </a:gridCol>
                <a:gridCol w="3754610">
                  <a:extLst>
                    <a:ext uri="{9D8B030D-6E8A-4147-A177-3AD203B41FA5}">
                      <a16:colId xmlns:a16="http://schemas.microsoft.com/office/drawing/2014/main" val="3290073082"/>
                    </a:ext>
                  </a:extLst>
                </a:gridCol>
              </a:tblGrid>
              <a:tr h="1097528">
                <a:tc>
                  <a:txBody>
                    <a:bodyPr/>
                    <a:lstStyle/>
                    <a:p>
                      <a:pPr algn="ctr"/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Назва досліджуваного матеріалу</a:t>
                      </a:r>
                      <a:endParaRPr lang="ru-RU" b="0" i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b="1" dirty="0">
                          <a:solidFill>
                            <a:srgbClr val="99CCFF"/>
                          </a:solidFill>
                          <a:latin typeface="Candara" panose="020E0502030303020204" pitchFamily="34" charset="0"/>
                        </a:rPr>
                        <a:t>TS-4</a:t>
                      </a:r>
                      <a:r>
                        <a:rPr lang="uk-UA" b="1" dirty="0">
                          <a:solidFill>
                            <a:srgbClr val="99CCFF"/>
                          </a:solidFill>
                          <a:latin typeface="Candara" panose="020E0502030303020204" pitchFamily="34" charset="0"/>
                        </a:rPr>
                        <a:t> (стандартна куплена </a:t>
                      </a:r>
                      <a:r>
                        <a:rPr lang="uk-UA" b="1" dirty="0" err="1">
                          <a:solidFill>
                            <a:srgbClr val="99CCFF"/>
                          </a:solidFill>
                          <a:latin typeface="Candara" panose="020E0502030303020204" pitchFamily="34" charset="0"/>
                        </a:rPr>
                        <a:t>термопаста</a:t>
                      </a:r>
                      <a:r>
                        <a:rPr lang="uk-UA" b="1" dirty="0">
                          <a:solidFill>
                            <a:srgbClr val="99CCFF"/>
                          </a:solidFill>
                          <a:latin typeface="Candara" panose="020E0502030303020204" pitchFamily="34" charset="0"/>
                        </a:rPr>
                        <a:t>)</a:t>
                      </a:r>
                      <a:endParaRPr lang="ru-RU" b="1" dirty="0">
                        <a:solidFill>
                          <a:srgbClr val="99CCFF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b="1" dirty="0">
                          <a:solidFill>
                            <a:srgbClr val="99CCFF"/>
                          </a:solidFill>
                          <a:latin typeface="Candara" panose="020E0502030303020204" pitchFamily="34" charset="0"/>
                        </a:rPr>
                        <a:t>GOP-50</a:t>
                      </a:r>
                      <a:endParaRPr lang="ru-RU" b="1" dirty="0">
                        <a:solidFill>
                          <a:srgbClr val="99CCFF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4536895"/>
                  </a:ext>
                </a:extLst>
              </a:tr>
              <a:tr h="925791">
                <a:tc>
                  <a:txBody>
                    <a:bodyPr/>
                    <a:lstStyle/>
                    <a:p>
                      <a:pPr algn="ctr"/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Теплоємність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,</a:t>
                      </a:r>
                    </a:p>
                    <a:p>
                      <a:pPr algn="ctr"/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J/(kg*K)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589+-369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2410+-1330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5463199"/>
                  </a:ext>
                </a:extLst>
              </a:tr>
              <a:tr h="925791">
                <a:tc>
                  <a:txBody>
                    <a:bodyPr/>
                    <a:lstStyle/>
                    <a:p>
                      <a:pPr algn="ctr"/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Теплопровідність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b="0" dirty="0" err="1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Wt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/(m*K)</a:t>
                      </a:r>
                      <a:endParaRPr lang="ru-RU" b="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4,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75+-0,81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5,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11+-0,93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286336"/>
                  </a:ext>
                </a:extLst>
              </a:tr>
              <a:tr h="925791">
                <a:tc>
                  <a:txBody>
                    <a:bodyPr/>
                    <a:lstStyle/>
                    <a:p>
                      <a:pPr algn="ctr"/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Діапазон робочих температур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, </a:t>
                      </a:r>
                      <a:r>
                        <a:rPr lang="en-001" b="0" baseline="3000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0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C</a:t>
                      </a:r>
                      <a:endParaRPr lang="ru-RU" b="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-40 </a:t>
                      </a:r>
                      <a:r>
                        <a:rPr lang="uk-UA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до</a:t>
                      </a:r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+160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-40 </a:t>
                      </a:r>
                      <a:r>
                        <a:rPr lang="uk-UA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до</a:t>
                      </a:r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+70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725310"/>
                  </a:ext>
                </a:extLst>
              </a:tr>
              <a:tr h="9257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Ціна за</a:t>
                      </a:r>
                      <a:r>
                        <a:rPr lang="en-001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1</a:t>
                      </a:r>
                      <a:r>
                        <a:rPr lang="uk-UA" b="0" i="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 мл</a:t>
                      </a: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001" b="0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UAH</a:t>
                      </a:r>
                      <a:endParaRPr lang="ru-RU" b="0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10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001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0.77</a:t>
                      </a:r>
                      <a:endParaRPr lang="ru-RU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984439"/>
                  </a:ext>
                </a:extLst>
              </a:tr>
            </a:tbl>
          </a:graphicData>
        </a:graphic>
      </p:graphicFrame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0C2E6-A9E0-4FE6-A8F4-15A3EFBC51A5}"/>
              </a:ext>
            </a:extLst>
          </p:cNvPr>
          <p:cNvSpPr txBox="1"/>
          <p:nvPr/>
        </p:nvSpPr>
        <p:spPr>
          <a:xfrm>
            <a:off x="7982104" y="5218908"/>
            <a:ext cx="334511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sz="2400" i="1" dirty="0">
                <a:latin typeface="Candara" panose="020E0502030303020204" pitchFamily="34" charset="0"/>
              </a:rPr>
              <a:t>+ доступні матеріали</a:t>
            </a:r>
          </a:p>
          <a:p>
            <a:pPr>
              <a:lnSpc>
                <a:spcPct val="150000"/>
              </a:lnSpc>
            </a:pPr>
            <a:r>
              <a:rPr lang="uk-UA" sz="2400" i="1" dirty="0">
                <a:latin typeface="Candara" panose="020E0502030303020204" pitchFamily="34" charset="0"/>
              </a:rPr>
              <a:t>+ легке виготовлення</a:t>
            </a:r>
          </a:p>
        </p:txBody>
      </p:sp>
    </p:spTree>
    <p:extLst>
      <p:ext uri="{BB962C8B-B14F-4D97-AF65-F5344CB8AC3E}">
        <p14:creationId xmlns:p14="http://schemas.microsoft.com/office/powerpoint/2010/main" val="2081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0" grpId="0" animBg="1"/>
      <p:bldP spid="9" grpId="0" animBg="1"/>
      <p:bldP spid="14" grpId="0" animBg="1"/>
      <p:bldP spid="18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3200400" y="253413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rgbClr val="7DBEFF"/>
                </a:solidFill>
                <a:latin typeface="Candara" panose="020E0502030303020204" pitchFamily="34" charset="0"/>
              </a:rPr>
              <a:t>Висновки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00DB3-888F-4B0C-A494-A755B710DE5A}"/>
              </a:ext>
            </a:extLst>
          </p:cNvPr>
          <p:cNvSpPr txBox="1"/>
          <p:nvPr/>
        </p:nvSpPr>
        <p:spPr>
          <a:xfrm>
            <a:off x="435935" y="1066868"/>
            <a:ext cx="113201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Була порівняна ефективність саморобної </a:t>
            </a:r>
            <a:r>
              <a:rPr lang="uk-UA" sz="2400" dirty="0" err="1">
                <a:latin typeface="Candara" panose="020E0502030303020204" pitchFamily="34" charset="0"/>
              </a:rPr>
              <a:t>термопасти</a:t>
            </a:r>
            <a:r>
              <a:rPr lang="uk-UA" sz="2400" dirty="0">
                <a:latin typeface="Candara" panose="020E0502030303020204" pitchFamily="34" charset="0"/>
              </a:rPr>
              <a:t> із комерційним варіантом. Отримані результати вказують на перевагу саморобної </a:t>
            </a:r>
            <a:r>
              <a:rPr lang="uk-UA" sz="2400" dirty="0" err="1">
                <a:latin typeface="Candara" panose="020E0502030303020204" pitchFamily="34" charset="0"/>
              </a:rPr>
              <a:t>термопасти</a:t>
            </a:r>
            <a:r>
              <a:rPr lang="uk-UA" sz="2400" dirty="0">
                <a:latin typeface="Candara" panose="020E0502030303020204" pitchFamily="34" charset="0"/>
              </a:rPr>
              <a:t> в теплопровідності, теплоємності та ціні. Діапазон робочих температур нашої </a:t>
            </a:r>
            <a:r>
              <a:rPr lang="uk-UA" sz="2400" dirty="0" err="1">
                <a:latin typeface="Candara" panose="020E0502030303020204" pitchFamily="34" charset="0"/>
              </a:rPr>
              <a:t>термопасти</a:t>
            </a:r>
            <a:r>
              <a:rPr lang="uk-UA" sz="2400" dirty="0">
                <a:latin typeface="Candara" panose="020E0502030303020204" pitchFamily="34" charset="0"/>
              </a:rPr>
              <a:t> не дозволяє її використовувати при температурі більше 70 градусів Цельсія. Незважаючи на те, що графіт є провідником,</a:t>
            </a:r>
          </a:p>
          <a:p>
            <a:r>
              <a:rPr lang="uk-UA" sz="2400" dirty="0">
                <a:latin typeface="Candara" panose="020E0502030303020204" pitchFamily="34" charset="0"/>
              </a:rPr>
              <a:t> його провідність на порядки нижча від </a:t>
            </a:r>
          </a:p>
          <a:p>
            <a:r>
              <a:rPr lang="uk-UA" sz="2400" dirty="0">
                <a:latin typeface="Candara" panose="020E0502030303020204" pitchFamily="34" charset="0"/>
              </a:rPr>
              <a:t>провідності проводів, тому ймовірність</a:t>
            </a:r>
          </a:p>
          <a:p>
            <a:r>
              <a:rPr lang="uk-UA" sz="2400" dirty="0">
                <a:latin typeface="Candara" panose="020E0502030303020204" pitchFamily="34" charset="0"/>
              </a:rPr>
              <a:t> електричного пробою є  вкрай мала.</a:t>
            </a:r>
            <a:endParaRPr lang="en-GB" sz="2400" dirty="0">
              <a:latin typeface="Candara" panose="020E0502030303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03EC43-F892-47B6-BADA-29B670D3F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66500" y="3268617"/>
            <a:ext cx="3049417" cy="285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81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3142870" y="861718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600" dirty="0">
                <a:latin typeface="Candara" panose="020E0502030303020204" pitchFamily="34" charset="0"/>
              </a:rPr>
              <a:t>Дякуємо за увагу!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F64260-05B0-4494-A58E-8AF17B931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398" y="2011127"/>
            <a:ext cx="6829204" cy="364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787645" y="2350262"/>
            <a:ext cx="7707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latin typeface="Candara" panose="020E0502030303020204" pitchFamily="34" charset="0"/>
              </a:rPr>
              <a:t>Частина 1.</a:t>
            </a:r>
          </a:p>
          <a:p>
            <a:r>
              <a:rPr lang="uk-UA" sz="4400" dirty="0">
                <a:latin typeface="Candara" panose="020E0502030303020204" pitchFamily="34" charset="0"/>
              </a:rPr>
              <a:t>Вступ і теоретичні відомості.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358271"/>
            <a:ext cx="3895545" cy="4101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353936"/>
            <a:ext cx="3895545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353937"/>
            <a:ext cx="4010603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374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D48B1A0-E951-4BE4-BAA9-62B65541FB03}"/>
              </a:ext>
            </a:extLst>
          </p:cNvPr>
          <p:cNvSpPr txBox="1"/>
          <p:nvPr/>
        </p:nvSpPr>
        <p:spPr>
          <a:xfrm>
            <a:off x="489097" y="787018"/>
            <a:ext cx="9282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Мета роботи: визначити теплоємність та теплопровідність запропонованих </a:t>
            </a:r>
            <a:r>
              <a:rPr lang="uk-UA" sz="2400" dirty="0" err="1">
                <a:latin typeface="Candara" panose="020E0502030303020204" pitchFamily="34" charset="0"/>
              </a:rPr>
              <a:t>термопаст</a:t>
            </a:r>
            <a:r>
              <a:rPr lang="uk-UA" sz="2400" dirty="0">
                <a:latin typeface="Candara" panose="020E0502030303020204" pitchFamily="34" charset="0"/>
              </a:rPr>
              <a:t> і дати відповідну оцінку можливості їх подальшого застосування.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FF8F1-58A0-4787-8038-4D34B022C681}"/>
              </a:ext>
            </a:extLst>
          </p:cNvPr>
          <p:cNvSpPr txBox="1"/>
          <p:nvPr/>
        </p:nvSpPr>
        <p:spPr>
          <a:xfrm>
            <a:off x="489097" y="2330272"/>
            <a:ext cx="56990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Предметом дослідження є стандартна </a:t>
            </a:r>
            <a:r>
              <a:rPr lang="uk-UA" sz="2400" dirty="0" err="1">
                <a:latin typeface="Candara" panose="020E0502030303020204" pitchFamily="34" charset="0"/>
              </a:rPr>
              <a:t>термопаста</a:t>
            </a:r>
            <a:r>
              <a:rPr lang="uk-UA" sz="2400" dirty="0">
                <a:latin typeface="Candara" panose="020E0502030303020204" pitchFamily="34" charset="0"/>
              </a:rPr>
              <a:t> українського виробника та чотири види виготовлених власноруч </a:t>
            </a:r>
            <a:r>
              <a:rPr lang="uk-UA" sz="2400" dirty="0" err="1">
                <a:latin typeface="Candara" panose="020E0502030303020204" pitchFamily="34" charset="0"/>
              </a:rPr>
              <a:t>термопаст</a:t>
            </a:r>
            <a:r>
              <a:rPr lang="uk-UA" sz="2400" dirty="0">
                <a:latin typeface="Candara" panose="020E0502030303020204" pitchFamily="34" charset="0"/>
              </a:rPr>
              <a:t>, а також цинкова мазь.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443023" y="4242857"/>
            <a:ext cx="579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Об’єктом дослідження є теплоємність та теплопровідність </a:t>
            </a:r>
            <a:r>
              <a:rPr lang="uk-UA" sz="2400" dirty="0" err="1">
                <a:latin typeface="Candara" panose="020E0502030303020204" pitchFamily="34" charset="0"/>
              </a:rPr>
              <a:t>термопаст</a:t>
            </a:r>
            <a:r>
              <a:rPr lang="uk-UA" sz="2400" dirty="0"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AC06CEF-D6A1-4CAE-ADE9-0A7F87156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98" y="2042405"/>
            <a:ext cx="5203689" cy="345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530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3047177" y="575622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solidFill>
                  <a:srgbClr val="6699FF"/>
                </a:solidFill>
                <a:latin typeface="Candara" panose="020E0502030303020204" pitchFamily="34" charset="0"/>
              </a:rPr>
              <a:t>Чому це актуально?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57DB86E-B7AD-4C8E-9A0D-94D71D1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812" y="1678868"/>
            <a:ext cx="5231174" cy="35002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399BDA-03D0-4EBE-BD77-5FE5F3619E22}"/>
              </a:ext>
            </a:extLst>
          </p:cNvPr>
          <p:cNvSpPr txBox="1"/>
          <p:nvPr/>
        </p:nvSpPr>
        <p:spPr>
          <a:xfrm>
            <a:off x="364229" y="1956439"/>
            <a:ext cx="55785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>
                <a:latin typeface="Candara" panose="020E0502030303020204" pitchFamily="34" charset="0"/>
              </a:rPr>
              <a:t>Комп'ютерні процесори генерують значну теплоту під час роботи. Охолодження відбувається за рахунок передачі теплота від процесора до радіатора, який вже розсіюватиме тепло. Ефективність цієї теплопередачі залежить від </a:t>
            </a:r>
            <a:r>
              <a:rPr lang="uk-UA" sz="2400" dirty="0" err="1">
                <a:latin typeface="Candara" panose="020E0502030303020204" pitchFamily="34" charset="0"/>
              </a:rPr>
              <a:t>термопасти</a:t>
            </a:r>
            <a:r>
              <a:rPr lang="uk-UA" sz="2400" dirty="0">
                <a:latin typeface="Candara" panose="020E0502030303020204" pitchFamily="34" charset="0"/>
              </a:rPr>
              <a:t>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77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E45D9FE-EA2B-4344-A2ED-C1E61C63C14E}"/>
              </a:ext>
            </a:extLst>
          </p:cNvPr>
          <p:cNvSpPr txBox="1">
            <a:spLocks/>
          </p:cNvSpPr>
          <p:nvPr/>
        </p:nvSpPr>
        <p:spPr>
          <a:xfrm>
            <a:off x="596562" y="1061298"/>
            <a:ext cx="1099887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ru-RU" dirty="0">
                <a:latin typeface="Candara" panose="020E0502030303020204" pitchFamily="34" charset="0"/>
              </a:rPr>
              <a:t>Термопаста — </a:t>
            </a:r>
            <a:r>
              <a:rPr lang="ru-RU" dirty="0" err="1">
                <a:latin typeface="Candara" panose="020E0502030303020204" pitchFamily="34" charset="0"/>
              </a:rPr>
              <a:t>це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матеріал</a:t>
            </a:r>
            <a:r>
              <a:rPr lang="ru-RU" dirty="0">
                <a:latin typeface="Candara" panose="020E0502030303020204" pitchFamily="34" charset="0"/>
              </a:rPr>
              <a:t>, </a:t>
            </a:r>
            <a:r>
              <a:rPr lang="ru-RU" dirty="0" err="1">
                <a:latin typeface="Candara" panose="020E0502030303020204" pitchFamily="34" charset="0"/>
              </a:rPr>
              <a:t>що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накладається</a:t>
            </a:r>
            <a:r>
              <a:rPr lang="ru-RU" dirty="0">
                <a:latin typeface="Candara" panose="020E0502030303020204" pitchFamily="34" charset="0"/>
              </a:rPr>
              <a:t> на </a:t>
            </a:r>
            <a:r>
              <a:rPr lang="ru-RU" dirty="0" err="1">
                <a:latin typeface="Candara" panose="020E0502030303020204" pitchFamily="34" charset="0"/>
              </a:rPr>
              <a:t>поверхні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процесора</a:t>
            </a:r>
            <a:r>
              <a:rPr lang="ru-RU" dirty="0">
                <a:latin typeface="Candara" panose="020E0502030303020204" pitchFamily="34" charset="0"/>
              </a:rPr>
              <a:t> та </a:t>
            </a:r>
            <a:r>
              <a:rPr lang="ru-RU" dirty="0" err="1">
                <a:latin typeface="Candara" panose="020E0502030303020204" pitchFamily="34" charset="0"/>
              </a:rPr>
              <a:t>радіатора</a:t>
            </a:r>
            <a:r>
              <a:rPr lang="ru-RU" dirty="0">
                <a:latin typeface="Candara" panose="020E0502030303020204" pitchFamily="34" charset="0"/>
              </a:rPr>
              <a:t>, </a:t>
            </a:r>
            <a:r>
              <a:rPr lang="ru-RU" dirty="0" err="1">
                <a:latin typeface="Candara" panose="020E0502030303020204" pitchFamily="34" charset="0"/>
              </a:rPr>
              <a:t>який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має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значно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вищу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теплопровідність</a:t>
            </a:r>
            <a:r>
              <a:rPr lang="ru-RU" dirty="0">
                <a:latin typeface="Candara" panose="020E0502030303020204" pitchFamily="34" charset="0"/>
              </a:rPr>
              <a:t>, </a:t>
            </a:r>
            <a:r>
              <a:rPr lang="ru-RU" dirty="0" err="1">
                <a:latin typeface="Candara" panose="020E0502030303020204" pitchFamily="34" charset="0"/>
              </a:rPr>
              <a:t>ніж</a:t>
            </a:r>
            <a:r>
              <a:rPr lang="ru-RU" dirty="0">
                <a:latin typeface="Candara" panose="020E0502030303020204" pitchFamily="34" charset="0"/>
              </a:rPr>
              <a:t> </a:t>
            </a:r>
            <a:r>
              <a:rPr lang="ru-RU" dirty="0" err="1">
                <a:latin typeface="Candara" panose="020E0502030303020204" pitchFamily="34" charset="0"/>
              </a:rPr>
              <a:t>повітря</a:t>
            </a:r>
            <a:r>
              <a:rPr lang="ru-RU" dirty="0">
                <a:latin typeface="Candara" panose="020E0502030303020204" pitchFamily="34" charset="0"/>
              </a:rPr>
              <a:t>.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9" name="Picture 4" descr="Shape&#10;&#10;Description automatically generated">
            <a:extLst>
              <a:ext uri="{FF2B5EF4-FFF2-40B4-BE49-F238E27FC236}">
                <a16:creationId xmlns:a16="http://schemas.microsoft.com/office/drawing/2014/main" id="{0F18B2EB-7D5B-4ABD-84A8-635DBB2D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27" y="3086241"/>
            <a:ext cx="5649686" cy="25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2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8913422" y="4991755"/>
            <a:ext cx="2880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Candara" panose="020E0502030303020204" pitchFamily="34" charset="0"/>
              </a:rPr>
              <a:t>Vaseline-graphite (50% </a:t>
            </a:r>
            <a:r>
              <a:rPr lang="fr-FR" sz="2400" dirty="0" err="1">
                <a:latin typeface="Candara" panose="020E0502030303020204" pitchFamily="34" charset="0"/>
              </a:rPr>
              <a:t>wt</a:t>
            </a:r>
            <a:r>
              <a:rPr lang="fr-FR" sz="2400" dirty="0">
                <a:latin typeface="Candara" panose="020E0502030303020204" pitchFamily="34" charset="0"/>
              </a:rPr>
              <a:t>) paste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8885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570604DD-F779-4816-9B20-E91EC9F1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12" r="1423"/>
          <a:stretch/>
        </p:blipFill>
        <p:spPr>
          <a:xfrm>
            <a:off x="3270459" y="206789"/>
            <a:ext cx="5651081" cy="25885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D2EE01-01CB-4646-B705-1DC7D2435A96}"/>
              </a:ext>
            </a:extLst>
          </p:cNvPr>
          <p:cNvSpPr txBox="1"/>
          <p:nvPr/>
        </p:nvSpPr>
        <p:spPr>
          <a:xfrm>
            <a:off x="2662713" y="5037131"/>
            <a:ext cx="3684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2400" dirty="0">
                <a:latin typeface="Candara" panose="020E0502030303020204" pitchFamily="34" charset="0"/>
              </a:rPr>
              <a:t>Paraffine</a:t>
            </a:r>
            <a:r>
              <a:rPr lang="en-GB" sz="2400" dirty="0">
                <a:latin typeface="Candara" panose="020E0502030303020204" pitchFamily="34" charset="0"/>
              </a:rPr>
              <a:t>-zinc oxide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en-GB" sz="2400" dirty="0">
                <a:latin typeface="Candara" panose="020E0502030303020204" pitchFamily="34" charset="0"/>
              </a:rPr>
              <a:t>(9 to 5% mass)-graphite (25%</a:t>
            </a:r>
            <a:r>
              <a:rPr lang="en-001" sz="2400" dirty="0">
                <a:latin typeface="Candara" panose="020E0502030303020204" pitchFamily="34" charset="0"/>
              </a:rPr>
              <a:t> wt</a:t>
            </a:r>
            <a:r>
              <a:rPr lang="en-GB" sz="2400" dirty="0">
                <a:latin typeface="Candara" panose="020E0502030303020204" pitchFamily="34" charset="0"/>
              </a:rPr>
              <a:t>) paste</a:t>
            </a:r>
            <a:endParaRPr lang="uk-UA" sz="2400" dirty="0"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FE9704-BF57-4084-B490-3F77A0F36BAD}"/>
              </a:ext>
            </a:extLst>
          </p:cNvPr>
          <p:cNvSpPr txBox="1"/>
          <p:nvPr/>
        </p:nvSpPr>
        <p:spPr>
          <a:xfrm>
            <a:off x="218770" y="3557705"/>
            <a:ext cx="3758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2400" dirty="0">
                <a:latin typeface="Candara" panose="020E0502030303020204" pitchFamily="34" charset="0"/>
              </a:rPr>
              <a:t>Paraffine</a:t>
            </a:r>
            <a:r>
              <a:rPr lang="en-GB" sz="2400" dirty="0">
                <a:latin typeface="Candara" panose="020E0502030303020204" pitchFamily="34" charset="0"/>
              </a:rPr>
              <a:t>-zinc oxide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en-GB" sz="2400" dirty="0">
                <a:latin typeface="Candara" panose="020E0502030303020204" pitchFamily="34" charset="0"/>
              </a:rPr>
              <a:t>(9 to 5% mass)-graphite (10%</a:t>
            </a:r>
            <a:r>
              <a:rPr lang="en-001" sz="2400" dirty="0">
                <a:latin typeface="Candara" panose="020E0502030303020204" pitchFamily="34" charset="0"/>
              </a:rPr>
              <a:t> wt</a:t>
            </a:r>
            <a:r>
              <a:rPr lang="en-GB" sz="2400" dirty="0">
                <a:latin typeface="Candara" panose="020E0502030303020204" pitchFamily="34" charset="0"/>
              </a:rPr>
              <a:t>) paste</a:t>
            </a:r>
            <a:endParaRPr lang="uk-UA" sz="2400" dirty="0"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1928C-3A87-47F6-AB62-C5E487671CC2}"/>
              </a:ext>
            </a:extLst>
          </p:cNvPr>
          <p:cNvSpPr txBox="1"/>
          <p:nvPr/>
        </p:nvSpPr>
        <p:spPr>
          <a:xfrm>
            <a:off x="5794743" y="3674565"/>
            <a:ext cx="3684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001" sz="2400" dirty="0">
                <a:latin typeface="Candara" panose="020E0502030303020204" pitchFamily="34" charset="0"/>
              </a:rPr>
              <a:t>Paraffine</a:t>
            </a:r>
            <a:r>
              <a:rPr lang="en-GB" sz="2400" dirty="0">
                <a:latin typeface="Candara" panose="020E0502030303020204" pitchFamily="34" charset="0"/>
              </a:rPr>
              <a:t>-zinc oxide</a:t>
            </a:r>
            <a:r>
              <a:rPr lang="ru-RU" sz="2400" dirty="0">
                <a:latin typeface="Candara" panose="020E0502030303020204" pitchFamily="34" charset="0"/>
              </a:rPr>
              <a:t> </a:t>
            </a:r>
            <a:r>
              <a:rPr lang="en-GB" sz="2400" dirty="0">
                <a:latin typeface="Candara" panose="020E0502030303020204" pitchFamily="34" charset="0"/>
              </a:rPr>
              <a:t>(9 to 5% mass)-graphite (50%</a:t>
            </a:r>
            <a:r>
              <a:rPr lang="en-001" sz="2400" dirty="0">
                <a:latin typeface="Candara" panose="020E0502030303020204" pitchFamily="34" charset="0"/>
              </a:rPr>
              <a:t> wt</a:t>
            </a:r>
            <a:r>
              <a:rPr lang="en-GB" sz="2400" dirty="0">
                <a:latin typeface="Candara" panose="020E0502030303020204" pitchFamily="34" charset="0"/>
              </a:rPr>
              <a:t>) paste</a:t>
            </a:r>
            <a:endParaRPr lang="uk-UA" sz="2400" dirty="0">
              <a:latin typeface="Candara" panose="020E0502030303020204" pitchFamily="34" charset="0"/>
            </a:endParaRPr>
          </a:p>
        </p:txBody>
      </p:sp>
      <p:cxnSp>
        <p:nvCxnSpPr>
          <p:cNvPr id="13" name="Пряма сполучна лінія 12">
            <a:extLst>
              <a:ext uri="{FF2B5EF4-FFF2-40B4-BE49-F238E27FC236}">
                <a16:creationId xmlns:a16="http://schemas.microsoft.com/office/drawing/2014/main" id="{C88E8817-0416-4BCF-A71D-C1F72651D0EC}"/>
              </a:ext>
            </a:extLst>
          </p:cNvPr>
          <p:cNvCxnSpPr/>
          <p:nvPr/>
        </p:nvCxnSpPr>
        <p:spPr>
          <a:xfrm flipH="1">
            <a:off x="2029866" y="2062716"/>
            <a:ext cx="1787222" cy="0"/>
          </a:xfrm>
          <a:prstGeom prst="line">
            <a:avLst/>
          </a:prstGeom>
          <a:ln w="28575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 зі стрілкою 17">
            <a:extLst>
              <a:ext uri="{FF2B5EF4-FFF2-40B4-BE49-F238E27FC236}">
                <a16:creationId xmlns:a16="http://schemas.microsoft.com/office/drawing/2014/main" id="{0F4B0687-BA1D-437A-95A5-4A1F1D005E39}"/>
              </a:ext>
            </a:extLst>
          </p:cNvPr>
          <p:cNvCxnSpPr/>
          <p:nvPr/>
        </p:nvCxnSpPr>
        <p:spPr>
          <a:xfrm>
            <a:off x="2029866" y="2062716"/>
            <a:ext cx="0" cy="1366284"/>
          </a:xfrm>
          <a:prstGeom prst="straightConnector1">
            <a:avLst/>
          </a:prstGeom>
          <a:ln w="28575">
            <a:solidFill>
              <a:srgbClr val="99CCF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 зі стрілкою 19">
            <a:extLst>
              <a:ext uri="{FF2B5EF4-FFF2-40B4-BE49-F238E27FC236}">
                <a16:creationId xmlns:a16="http://schemas.microsoft.com/office/drawing/2014/main" id="{A540A5B4-7D05-4BDD-B2BD-E60328B31013}"/>
              </a:ext>
            </a:extLst>
          </p:cNvPr>
          <p:cNvCxnSpPr/>
          <p:nvPr/>
        </p:nvCxnSpPr>
        <p:spPr>
          <a:xfrm flipH="1">
            <a:off x="4504763" y="2371060"/>
            <a:ext cx="790251" cy="2503834"/>
          </a:xfrm>
          <a:prstGeom prst="straightConnector1">
            <a:avLst/>
          </a:prstGeom>
          <a:ln w="28575">
            <a:solidFill>
              <a:srgbClr val="99CCF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 зі стрілкою 21">
            <a:extLst>
              <a:ext uri="{FF2B5EF4-FFF2-40B4-BE49-F238E27FC236}">
                <a16:creationId xmlns:a16="http://schemas.microsoft.com/office/drawing/2014/main" id="{85ADDBC1-5293-4192-AAB8-07C780311C19}"/>
              </a:ext>
            </a:extLst>
          </p:cNvPr>
          <p:cNvCxnSpPr/>
          <p:nvPr/>
        </p:nvCxnSpPr>
        <p:spPr>
          <a:xfrm>
            <a:off x="6549656" y="2371060"/>
            <a:ext cx="372139" cy="1186645"/>
          </a:xfrm>
          <a:prstGeom prst="straightConnector1">
            <a:avLst/>
          </a:prstGeom>
          <a:ln w="28575">
            <a:solidFill>
              <a:srgbClr val="99CCF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 сполучна лінія 23">
            <a:extLst>
              <a:ext uri="{FF2B5EF4-FFF2-40B4-BE49-F238E27FC236}">
                <a16:creationId xmlns:a16="http://schemas.microsoft.com/office/drawing/2014/main" id="{E7132CD6-68B4-4472-A6E0-4E64845B984C}"/>
              </a:ext>
            </a:extLst>
          </p:cNvPr>
          <p:cNvCxnSpPr>
            <a:cxnSpLocks/>
          </p:cNvCxnSpPr>
          <p:nvPr/>
        </p:nvCxnSpPr>
        <p:spPr>
          <a:xfrm>
            <a:off x="8099302" y="2062716"/>
            <a:ext cx="2331238" cy="0"/>
          </a:xfrm>
          <a:prstGeom prst="line">
            <a:avLst/>
          </a:prstGeom>
          <a:ln w="28575">
            <a:solidFill>
              <a:srgbClr val="99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 зі стрілкою 25">
            <a:extLst>
              <a:ext uri="{FF2B5EF4-FFF2-40B4-BE49-F238E27FC236}">
                <a16:creationId xmlns:a16="http://schemas.microsoft.com/office/drawing/2014/main" id="{E4C03E0C-F8EC-404C-BF70-2AFC65A2E488}"/>
              </a:ext>
            </a:extLst>
          </p:cNvPr>
          <p:cNvCxnSpPr/>
          <p:nvPr/>
        </p:nvCxnSpPr>
        <p:spPr>
          <a:xfrm>
            <a:off x="10451804" y="2052083"/>
            <a:ext cx="0" cy="2812178"/>
          </a:xfrm>
          <a:prstGeom prst="straightConnector1">
            <a:avLst/>
          </a:prstGeom>
          <a:ln w="28575">
            <a:solidFill>
              <a:srgbClr val="99CCFF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37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787645" y="2350262"/>
            <a:ext cx="77077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400" dirty="0">
                <a:latin typeface="Candara" panose="020E0502030303020204" pitchFamily="34" charset="0"/>
              </a:rPr>
              <a:t>Частина 2.</a:t>
            </a:r>
          </a:p>
          <a:p>
            <a:r>
              <a:rPr lang="uk-UA" sz="4400" dirty="0">
                <a:latin typeface="Candara" panose="020E0502030303020204" pitchFamily="34" charset="0"/>
              </a:rPr>
              <a:t>Експериментальна частина.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358271"/>
            <a:ext cx="3895545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353936"/>
            <a:ext cx="3895545" cy="4101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353937"/>
            <a:ext cx="4010603" cy="410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5377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283824" y="282970"/>
            <a:ext cx="11624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dirty="0">
                <a:latin typeface="Candara" panose="020E0502030303020204" pitchFamily="34" charset="0"/>
              </a:rPr>
              <a:t>Метод для визначення теплоємності та модель установки</a:t>
            </a: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AD0AE2-C56B-407A-9A04-A8BADC1CE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3" r="3311" b="7618"/>
          <a:stretch/>
        </p:blipFill>
        <p:spPr>
          <a:xfrm>
            <a:off x="2576597" y="1505218"/>
            <a:ext cx="7038806" cy="3627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Місце для вмісту 2">
                <a:extLst>
                  <a:ext uri="{FF2B5EF4-FFF2-40B4-BE49-F238E27FC236}">
                    <a16:creationId xmlns:a16="http://schemas.microsoft.com/office/drawing/2014/main" id="{DE78ED3A-A541-40E9-80E8-48A2853375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236" y="5301332"/>
                <a:ext cx="2801259" cy="1021755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𝑠𝑚𝑝𝑙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𝑠𝑚𝑝𝑙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𝑠𝑚𝑝𝑙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Місце для вмісту 2">
                <a:extLst>
                  <a:ext uri="{FF2B5EF4-FFF2-40B4-BE49-F238E27FC236}">
                    <a16:creationId xmlns:a16="http://schemas.microsoft.com/office/drawing/2014/main" id="{DE78ED3A-A541-40E9-80E8-48A285337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36" y="5301332"/>
                <a:ext cx="2801259" cy="1021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Місце для вмісту 2">
                <a:extLst>
                  <a:ext uri="{FF2B5EF4-FFF2-40B4-BE49-F238E27FC236}">
                    <a16:creationId xmlns:a16="http://schemas.microsoft.com/office/drawing/2014/main" id="{A43C900C-FDF4-4CEC-BA01-0CA422A8D4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8999" y="5502906"/>
                <a:ext cx="3391207" cy="6186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Місце для вмісту 2">
                <a:extLst>
                  <a:ext uri="{FF2B5EF4-FFF2-40B4-BE49-F238E27FC236}">
                    <a16:creationId xmlns:a16="http://schemas.microsoft.com/office/drawing/2014/main" id="{A43C900C-FDF4-4CEC-BA01-0CA422A8D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8999" y="5502906"/>
                <a:ext cx="3391207" cy="6186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Місце для вмісту 2">
                <a:extLst>
                  <a:ext uri="{FF2B5EF4-FFF2-40B4-BE49-F238E27FC236}">
                    <a16:creationId xmlns:a16="http://schemas.microsoft.com/office/drawing/2014/main" id="{3B1BF0E9-049F-428B-8232-0905835A9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4183" y="5447599"/>
                <a:ext cx="4200770" cy="67391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𝑠𝑚𝑝𝑙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𝑠𝑚𝑝𝑙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10" name="Місце для вмісту 2">
                <a:extLst>
                  <a:ext uri="{FF2B5EF4-FFF2-40B4-BE49-F238E27FC236}">
                    <a16:creationId xmlns:a16="http://schemas.microsoft.com/office/drawing/2014/main" id="{3B1BF0E9-049F-428B-8232-0905835A9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83" y="5447599"/>
                <a:ext cx="4200770" cy="6739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14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EF375D4-4071-462D-8221-0872D3399046}"/>
              </a:ext>
            </a:extLst>
          </p:cNvPr>
          <p:cNvSpPr txBox="1"/>
          <p:nvPr/>
        </p:nvSpPr>
        <p:spPr>
          <a:xfrm>
            <a:off x="3142870" y="76637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dirty="0">
                <a:latin typeface="Candara" panose="020E0502030303020204" pitchFamily="34" charset="0"/>
              </a:rPr>
              <a:t>Схема </a:t>
            </a:r>
            <a:r>
              <a:rPr lang="en-US" sz="2800" dirty="0">
                <a:latin typeface="Candara" panose="020E0502030303020204" pitchFamily="34" charset="0"/>
              </a:rPr>
              <a:t>Arduino</a:t>
            </a:r>
            <a:endParaRPr lang="uk-UA" sz="2800" dirty="0">
              <a:latin typeface="Candara" panose="020E0502030303020204" pitchFamily="34" charset="0"/>
            </a:endParaRP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34B86A38-8736-4AD1-A056-385C23BCA4EA}"/>
              </a:ext>
            </a:extLst>
          </p:cNvPr>
          <p:cNvSpPr/>
          <p:nvPr/>
        </p:nvSpPr>
        <p:spPr>
          <a:xfrm>
            <a:off x="82094" y="6659525"/>
            <a:ext cx="3895545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E15D5C27-79EC-45BA-B519-36F76F5D00B6}"/>
              </a:ext>
            </a:extLst>
          </p:cNvPr>
          <p:cNvSpPr/>
          <p:nvPr/>
        </p:nvSpPr>
        <p:spPr>
          <a:xfrm>
            <a:off x="4090698" y="6655192"/>
            <a:ext cx="3895545" cy="108884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E123CF29-B3FA-4909-AD46-E7D9AAE54891}"/>
              </a:ext>
            </a:extLst>
          </p:cNvPr>
          <p:cNvSpPr/>
          <p:nvPr/>
        </p:nvSpPr>
        <p:spPr>
          <a:xfrm>
            <a:off x="8099302" y="6659525"/>
            <a:ext cx="4010603" cy="1045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3DE2EB-4F14-4667-9494-BC6DEAE2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66" y="2064439"/>
            <a:ext cx="7640708" cy="33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353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485</Words>
  <Application>Microsoft Office PowerPoint</Application>
  <PresentationFormat>Широкий екран</PresentationFormat>
  <Paragraphs>68</Paragraphs>
  <Slides>17</Slides>
  <Notes>4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Candara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Олександра Хомишин</dc:creator>
  <cp:lastModifiedBy>Олександра Хомишин</cp:lastModifiedBy>
  <cp:revision>20</cp:revision>
  <dcterms:created xsi:type="dcterms:W3CDTF">2021-06-17T08:45:34Z</dcterms:created>
  <dcterms:modified xsi:type="dcterms:W3CDTF">2021-06-19T07:24:04Z</dcterms:modified>
</cp:coreProperties>
</file>